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C1ECA3-2378-E1B4-E4C1-640DD0FF7776}" v="761" dt="2025-07-07T20:38:37.853"/>
    <p1510:client id="{A214D42C-B7CB-7336-072D-CA8BE0A5382A}" v="9" dt="2025-07-07T18:59:40.4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grainger.com/product/GARLOCK-Ring-Flange-Gasket-Class-150-38VR20?opr=PLADS&amp;analytics=FM%3APLA&amp;a2c_sku_original=38VR21&amp;position=2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ainger.com/product/Pipe-Flange-Slip-On-Flange-60WJ8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ainger.com/product/Nipple-304-Stainless-Steel-782G43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grainger.com/product/Stub-End-Type-A-304L-Stainless-1RTU2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grainger.com/product/Tee-304L-Stainless-Steel-1RTR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Welded Extension Section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4684EF-81E9-B017-9601-FEDE1B6D4B96}"/>
              </a:ext>
            </a:extLst>
          </p:cNvPr>
          <p:cNvSpPr txBox="1"/>
          <p:nvPr/>
        </p:nvSpPr>
        <p:spPr>
          <a:xfrm>
            <a:off x="7754112" y="3267456"/>
            <a:ext cx="4693920" cy="20604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7B1679-866B-CBAB-6276-D039CC634858}"/>
              </a:ext>
            </a:extLst>
          </p:cNvPr>
          <p:cNvSpPr txBox="1"/>
          <p:nvPr/>
        </p:nvSpPr>
        <p:spPr>
          <a:xfrm>
            <a:off x="5992368" y="4297680"/>
            <a:ext cx="323088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hlinkClick r:id="rId2"/>
              </a:rPr>
              <a:t>Flange Seal Grainger Link</a:t>
            </a:r>
            <a:endParaRPr lang="en-US" sz="3000"/>
          </a:p>
        </p:txBody>
      </p:sp>
      <p:pic>
        <p:nvPicPr>
          <p:cNvPr id="4" name="Picture 3" descr="A blue circle with a black circle&#10;&#10;AI-generated content may be incorrect.">
            <a:extLst>
              <a:ext uri="{FF2B5EF4-FFF2-40B4-BE49-F238E27FC236}">
                <a16:creationId xmlns:a16="http://schemas.microsoft.com/office/drawing/2014/main" id="{C3F8C3DD-AB9A-8E0B-6A84-7EDE5A41A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070" y="1306699"/>
            <a:ext cx="4449092" cy="42428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463CAC-859D-A44E-251A-D64863149A86}"/>
              </a:ext>
            </a:extLst>
          </p:cNvPr>
          <p:cNvSpPr txBox="1"/>
          <p:nvPr/>
        </p:nvSpPr>
        <p:spPr>
          <a:xfrm>
            <a:off x="5993642" y="-1"/>
            <a:ext cx="5982268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dirty="0"/>
              <a:t>Average Flange Blue Seal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F1B835-5C89-C5AB-D981-1BF85107731F}"/>
              </a:ext>
            </a:extLst>
          </p:cNvPr>
          <p:cNvSpPr txBox="1"/>
          <p:nvPr/>
        </p:nvSpPr>
        <p:spPr>
          <a:xfrm>
            <a:off x="5882548" y="1714387"/>
            <a:ext cx="631208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000" dirty="0"/>
              <a:t>Cost</a:t>
            </a:r>
          </a:p>
          <a:p>
            <a:r>
              <a:rPr lang="en-US" sz="3000" dirty="0"/>
              <a:t>$10.97 each</a:t>
            </a:r>
          </a:p>
          <a:p>
            <a:r>
              <a:rPr lang="en-US" sz="3000" dirty="0"/>
              <a:t>2 seals used</a:t>
            </a:r>
          </a:p>
          <a:p>
            <a:r>
              <a:rPr lang="en-US" sz="3000" dirty="0"/>
              <a:t>Total = $21.94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070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9260B9F-966F-248F-60CF-9B3844F6CF02}"/>
              </a:ext>
            </a:extLst>
          </p:cNvPr>
          <p:cNvSpPr txBox="1">
            <a:spLocks/>
          </p:cNvSpPr>
          <p:nvPr/>
        </p:nvSpPr>
        <p:spPr>
          <a:xfrm>
            <a:off x="-7696" y="2725975"/>
            <a:ext cx="12207394" cy="707024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/>
              <a:t>Complete Welded Extension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952F72-6773-AAB8-2BBD-132D7CD82941}"/>
              </a:ext>
            </a:extLst>
          </p:cNvPr>
          <p:cNvSpPr txBox="1"/>
          <p:nvPr/>
        </p:nvSpPr>
        <p:spPr>
          <a:xfrm>
            <a:off x="-92" y="3079891"/>
            <a:ext cx="6312088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000" dirty="0"/>
              <a:t>Cost</a:t>
            </a:r>
          </a:p>
          <a:p>
            <a:r>
              <a:rPr lang="en-US" sz="3000" dirty="0"/>
              <a:t>(Flanges) 2 x $63.10    =   $126.2</a:t>
            </a:r>
          </a:p>
          <a:p>
            <a:r>
              <a:rPr lang="en-US" sz="3000" dirty="0"/>
              <a:t>(Pipes) 2 x $58.98      =      $117.96  </a:t>
            </a:r>
          </a:p>
          <a:p>
            <a:r>
              <a:rPr lang="en-US" sz="3000" dirty="0"/>
              <a:t>(</a:t>
            </a:r>
            <a:r>
              <a:rPr lang="en-US" sz="3000" dirty="0" err="1"/>
              <a:t>Flng</a:t>
            </a:r>
            <a:r>
              <a:rPr lang="en-US" sz="3000" dirty="0"/>
              <a:t> Pipes) 2 x $75.45 = $150.90    +</a:t>
            </a:r>
          </a:p>
          <a:p>
            <a:r>
              <a:rPr lang="en-US" sz="3000" dirty="0"/>
              <a:t>(T-Pipe)1 x $44.86     </a:t>
            </a:r>
            <a:r>
              <a:rPr lang="en-US" sz="3000"/>
              <a:t> </a:t>
            </a:r>
            <a:r>
              <a:rPr lang="en-US" sz="3000" dirty="0"/>
              <a:t>=     $44.86</a:t>
            </a:r>
          </a:p>
          <a:p>
            <a:r>
              <a:rPr lang="en-US" sz="3000" dirty="0"/>
              <a:t>(Seal) 2 x $10.97       =       $21.94</a:t>
            </a:r>
          </a:p>
          <a:p>
            <a:r>
              <a:rPr lang="en-US" sz="3000" dirty="0"/>
              <a:t>--------------------------------------------</a:t>
            </a:r>
          </a:p>
          <a:p>
            <a:r>
              <a:rPr lang="en-US" sz="3000" dirty="0"/>
              <a:t>Total cost  ==========  $461.86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DB7EB0-029B-047D-9849-158088F016DD}"/>
              </a:ext>
            </a:extLst>
          </p:cNvPr>
          <p:cNvSpPr txBox="1"/>
          <p:nvPr/>
        </p:nvSpPr>
        <p:spPr>
          <a:xfrm>
            <a:off x="6482686" y="4606118"/>
            <a:ext cx="536811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/>
              <a:t>Length = </a:t>
            </a:r>
            <a:r>
              <a:rPr lang="en-US" sz="3000" dirty="0">
                <a:solidFill>
                  <a:srgbClr val="222222"/>
                </a:solidFill>
                <a:latin typeface="Aptos"/>
                <a:cs typeface="Arial"/>
              </a:rPr>
              <a:t>267.4 mm</a:t>
            </a:r>
            <a:endParaRPr lang="en-US" sz="3000" dirty="0">
              <a:latin typeface="Aptos"/>
            </a:endParaRPr>
          </a:p>
        </p:txBody>
      </p:sp>
      <p:pic>
        <p:nvPicPr>
          <p:cNvPr id="5" name="Picture 4" descr="A black pipe with two holes&#10;&#10;AI-generated content may be incorrect.">
            <a:extLst>
              <a:ext uri="{FF2B5EF4-FFF2-40B4-BE49-F238E27FC236}">
                <a16:creationId xmlns:a16="http://schemas.microsoft.com/office/drawing/2014/main" id="{CB57F944-EB10-4458-B14E-EF5B94FCB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37" y="182880"/>
            <a:ext cx="4271368" cy="2541602"/>
          </a:xfrm>
          <a:prstGeom prst="rect">
            <a:avLst/>
          </a:prstGeom>
        </p:spPr>
      </p:pic>
      <p:pic>
        <p:nvPicPr>
          <p:cNvPr id="7" name="Picture 6" descr="A metal pipe with a blue ring&#10;&#10;AI-generated content may be incorrect.">
            <a:extLst>
              <a:ext uri="{FF2B5EF4-FFF2-40B4-BE49-F238E27FC236}">
                <a16:creationId xmlns:a16="http://schemas.microsoft.com/office/drawing/2014/main" id="{A4EC12F8-09B2-ECB7-41C9-3078357B0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795" y="0"/>
            <a:ext cx="3222409" cy="27249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3085938-D820-47E6-CA9C-3B6075B353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8830" y="0"/>
            <a:ext cx="3548036" cy="273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886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pipe with two holes&#10;&#10;AI-generated content may be incorrect.">
            <a:extLst>
              <a:ext uri="{FF2B5EF4-FFF2-40B4-BE49-F238E27FC236}">
                <a16:creationId xmlns:a16="http://schemas.microsoft.com/office/drawing/2014/main" id="{FAC717D1-5946-3C93-269C-CDBF91FBD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321" y="0"/>
            <a:ext cx="114713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76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EAD72-9EFF-7B4D-4FE0-390A3518A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metal pipe with a blue ring&#10;&#10;AI-generated content may be incorrect.">
            <a:extLst>
              <a:ext uri="{FF2B5EF4-FFF2-40B4-BE49-F238E27FC236}">
                <a16:creationId xmlns:a16="http://schemas.microsoft.com/office/drawing/2014/main" id="{71DA66D5-7EE6-0AD9-49D2-7059C4FEE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971" y="0"/>
            <a:ext cx="80260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211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38A16-2D94-5B15-A7D2-45593070C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82ECA7-C0E2-65D4-9890-4B682EDE0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894" y="0"/>
            <a:ext cx="87662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372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EA8D7-B2E1-B060-6611-069471E69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ey circular object with holes&#10;&#10;AI-generated content may be incorrect.">
            <a:extLst>
              <a:ext uri="{FF2B5EF4-FFF2-40B4-BE49-F238E27FC236}">
                <a16:creationId xmlns:a16="http://schemas.microsoft.com/office/drawing/2014/main" id="{CAE091A1-0AAD-C9DB-88D1-EAEE9BD1A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37" y="1208917"/>
            <a:ext cx="3830313" cy="44439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41BC6A-8E2F-DEBD-E192-A759B81C3709}"/>
              </a:ext>
            </a:extLst>
          </p:cNvPr>
          <p:cNvSpPr txBox="1"/>
          <p:nvPr/>
        </p:nvSpPr>
        <p:spPr>
          <a:xfrm>
            <a:off x="-6096" y="6096"/>
            <a:ext cx="12204192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dirty="0"/>
              <a:t>Welded Flange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5C8518-00A8-2430-2B38-0B667473BE4B}"/>
              </a:ext>
            </a:extLst>
          </p:cNvPr>
          <p:cNvSpPr txBox="1"/>
          <p:nvPr/>
        </p:nvSpPr>
        <p:spPr>
          <a:xfrm>
            <a:off x="5303428" y="1068211"/>
            <a:ext cx="631208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000" dirty="0"/>
              <a:t>Cost</a:t>
            </a:r>
          </a:p>
          <a:p>
            <a:r>
              <a:rPr lang="en-US" sz="3000" dirty="0"/>
              <a:t>$63.10 each</a:t>
            </a:r>
          </a:p>
          <a:p>
            <a:r>
              <a:rPr lang="en-US" sz="3000" dirty="0"/>
              <a:t>2 flanges used</a:t>
            </a:r>
          </a:p>
          <a:p>
            <a:r>
              <a:rPr lang="en-US" sz="3000" dirty="0"/>
              <a:t>Total = $126.2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B494C9-4A36-89A4-058A-FED22082863A}"/>
              </a:ext>
            </a:extLst>
          </p:cNvPr>
          <p:cNvSpPr txBox="1"/>
          <p:nvPr/>
        </p:nvSpPr>
        <p:spPr>
          <a:xfrm>
            <a:off x="5388864" y="3194304"/>
            <a:ext cx="341375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hlinkClick r:id="rId3"/>
              </a:rPr>
              <a:t>Welded Flange Grainger Link</a:t>
            </a:r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1342339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9BBF7-FB80-80D9-2B5B-685424825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ilver ring on grid&#10;&#10;AI-generated content may be incorrect.">
            <a:extLst>
              <a:ext uri="{FF2B5EF4-FFF2-40B4-BE49-F238E27FC236}">
                <a16:creationId xmlns:a16="http://schemas.microsoft.com/office/drawing/2014/main" id="{01DE0C03-6F6C-1F57-276A-7006C48F7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135" y="1088536"/>
            <a:ext cx="4263289" cy="46756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478498-BBEB-35EA-5C97-160137E00047}"/>
              </a:ext>
            </a:extLst>
          </p:cNvPr>
          <p:cNvSpPr txBox="1"/>
          <p:nvPr/>
        </p:nvSpPr>
        <p:spPr>
          <a:xfrm>
            <a:off x="-6096" y="6096"/>
            <a:ext cx="12204192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dirty="0"/>
              <a:t>1 ½ Weld Extension Pipe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216015-0FD2-F397-DD3B-1927CFABD921}"/>
              </a:ext>
            </a:extLst>
          </p:cNvPr>
          <p:cNvSpPr txBox="1"/>
          <p:nvPr/>
        </p:nvSpPr>
        <p:spPr>
          <a:xfrm>
            <a:off x="5352196" y="1086499"/>
            <a:ext cx="6312088" cy="33239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000" dirty="0"/>
              <a:t>Cost</a:t>
            </a:r>
          </a:p>
          <a:p>
            <a:r>
              <a:rPr lang="en-US" sz="3000" dirty="0"/>
              <a:t>$58.98 each</a:t>
            </a:r>
          </a:p>
          <a:p>
            <a:r>
              <a:rPr lang="en-US" sz="3000" dirty="0"/>
              <a:t>2 pipes used     </a:t>
            </a:r>
            <a:endParaRPr lang="en-US" dirty="0"/>
          </a:p>
          <a:p>
            <a:r>
              <a:rPr lang="en-US" sz="3000" dirty="0"/>
              <a:t>Total = $117.96  </a:t>
            </a:r>
            <a:endParaRPr lang="en-US" dirty="0"/>
          </a:p>
          <a:p>
            <a:endParaRPr lang="en-US" sz="3000" dirty="0"/>
          </a:p>
          <a:p>
            <a:r>
              <a:rPr lang="en-US" sz="3000" dirty="0"/>
              <a:t>This pipe is a custom-cut 23.8 mm</a:t>
            </a:r>
          </a:p>
          <a:p>
            <a:r>
              <a:rPr lang="en-US" sz="3000" dirty="0"/>
              <a:t>piece  a 1 ft long pipe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9B4F3B-7B50-9A57-2451-8024B244C028}"/>
              </a:ext>
            </a:extLst>
          </p:cNvPr>
          <p:cNvSpPr txBox="1"/>
          <p:nvPr/>
        </p:nvSpPr>
        <p:spPr>
          <a:xfrm>
            <a:off x="5352288" y="4748784"/>
            <a:ext cx="341375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hlinkClick r:id="rId3"/>
              </a:rPr>
              <a:t>Welded pipe Grainger Link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914491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736D0E-F0B7-A487-52B7-87A0B937B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-up of a metal object&#10;&#10;AI-generated content may be incorrect.">
            <a:extLst>
              <a:ext uri="{FF2B5EF4-FFF2-40B4-BE49-F238E27FC236}">
                <a16:creationId xmlns:a16="http://schemas.microsoft.com/office/drawing/2014/main" id="{94F8D292-A511-4DAF-2431-972DF261E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18" y="-6098"/>
            <a:ext cx="3412417" cy="33193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9B521D-930B-C6A0-6BAC-4DA14A3A2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121" y="3316224"/>
            <a:ext cx="3614269" cy="35417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5B3478-B35A-9609-7106-8711851B3C40}"/>
              </a:ext>
            </a:extLst>
          </p:cNvPr>
          <p:cNvSpPr txBox="1"/>
          <p:nvPr/>
        </p:nvSpPr>
        <p:spPr>
          <a:xfrm>
            <a:off x="4242816" y="6096"/>
            <a:ext cx="7955280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dirty="0"/>
              <a:t>Flange Step End Pipe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78CEB1-7FC8-4C4C-28B8-E386158ACA0A}"/>
              </a:ext>
            </a:extLst>
          </p:cNvPr>
          <p:cNvSpPr txBox="1"/>
          <p:nvPr/>
        </p:nvSpPr>
        <p:spPr>
          <a:xfrm>
            <a:off x="5065684" y="867043"/>
            <a:ext cx="631208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000" dirty="0"/>
              <a:t>Cost</a:t>
            </a:r>
          </a:p>
          <a:p>
            <a:r>
              <a:rPr lang="en-US" sz="3000" dirty="0"/>
              <a:t>$75.45 each</a:t>
            </a:r>
          </a:p>
          <a:p>
            <a:r>
              <a:rPr lang="en-US" sz="3000" dirty="0"/>
              <a:t>2 Flange Pipes used</a:t>
            </a:r>
          </a:p>
          <a:p>
            <a:r>
              <a:rPr lang="en-US" sz="3000" dirty="0"/>
              <a:t>Total = $150.90  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0F406-7FE2-9F51-726A-ADCF57FC8438}"/>
              </a:ext>
            </a:extLst>
          </p:cNvPr>
          <p:cNvSpPr txBox="1"/>
          <p:nvPr/>
        </p:nvSpPr>
        <p:spPr>
          <a:xfrm>
            <a:off x="5157216" y="3316224"/>
            <a:ext cx="341375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hlinkClick r:id="rId4"/>
              </a:rPr>
              <a:t>Step End Pipe Graigner Link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866631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D3B6A-DCE0-260B-B504-67078CFA4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3d model of a pipe&#10;&#10;AI-generated content may be incorrect.">
            <a:extLst>
              <a:ext uri="{FF2B5EF4-FFF2-40B4-BE49-F238E27FC236}">
                <a16:creationId xmlns:a16="http://schemas.microsoft.com/office/drawing/2014/main" id="{244DD520-3517-AD57-9C3B-D37A7297F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5" y="316992"/>
            <a:ext cx="4659789" cy="33137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594ABB9-512C-7850-47EC-78069D27A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37" y="3633216"/>
            <a:ext cx="4671652" cy="29010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C9F0C9-456C-2F6B-5FD1-F0DB5AD016D9}"/>
              </a:ext>
            </a:extLst>
          </p:cNvPr>
          <p:cNvSpPr txBox="1"/>
          <p:nvPr/>
        </p:nvSpPr>
        <p:spPr>
          <a:xfrm>
            <a:off x="4681728" y="6096"/>
            <a:ext cx="7516368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000" dirty="0"/>
              <a:t>Welded T-Pipe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9C902B-FA59-36AB-484C-552943653867}"/>
              </a:ext>
            </a:extLst>
          </p:cNvPr>
          <p:cNvSpPr txBox="1"/>
          <p:nvPr/>
        </p:nvSpPr>
        <p:spPr>
          <a:xfrm>
            <a:off x="5791108" y="1116979"/>
            <a:ext cx="631208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000" dirty="0"/>
              <a:t>Cost</a:t>
            </a:r>
          </a:p>
          <a:p>
            <a:r>
              <a:rPr lang="en-US" sz="3000" dirty="0"/>
              <a:t>$44.86 each</a:t>
            </a:r>
          </a:p>
          <a:p>
            <a:r>
              <a:rPr lang="en-US" sz="3000" dirty="0"/>
              <a:t>1 T-Pipe used   </a:t>
            </a:r>
            <a:endParaRPr lang="en-US" dirty="0"/>
          </a:p>
          <a:p>
            <a:r>
              <a:rPr lang="en-US" sz="3000" dirty="0"/>
              <a:t>Total = $44.86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2793C3-4926-A0B1-8F25-23C477257495}"/>
              </a:ext>
            </a:extLst>
          </p:cNvPr>
          <p:cNvSpPr txBox="1"/>
          <p:nvPr/>
        </p:nvSpPr>
        <p:spPr>
          <a:xfrm>
            <a:off x="5888736" y="3425952"/>
            <a:ext cx="341375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hlinkClick r:id="rId4"/>
              </a:rPr>
              <a:t>Welded T-Pipe Grainger Link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501915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Welded Extension Section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133</cp:revision>
  <dcterms:created xsi:type="dcterms:W3CDTF">2025-07-07T18:58:44Z</dcterms:created>
  <dcterms:modified xsi:type="dcterms:W3CDTF">2025-07-07T20:38:46Z</dcterms:modified>
</cp:coreProperties>
</file>

<file path=docProps/thumbnail.jpeg>
</file>